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5" r:id="rId63"/>
    <p:sldId id="433" r:id="rId64"/>
    <p:sldId id="425" r:id="rId65"/>
    <p:sldId id="426" r:id="rId66"/>
    <p:sldId id="434" r:id="rId6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5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90092" autoAdjust="0"/>
  </p:normalViewPr>
  <p:slideViewPr>
    <p:cSldViewPr>
      <p:cViewPr varScale="1">
        <p:scale>
          <a:sx n="101" d="100"/>
          <a:sy n="101" d="100"/>
        </p:scale>
        <p:origin x="2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vs how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EXPRESSIVE TYPE </a:t>
            </a:r>
            <a:r>
              <a:rPr lang="mr-IN" dirty="0"/>
              <a:t>–</a:t>
            </a:r>
            <a:r>
              <a:rPr lang="en-US" dirty="0"/>
              <a:t>you</a:t>
            </a:r>
            <a:r>
              <a:rPr lang="en-US" baseline="0" dirty="0"/>
              <a:t> can make an </a:t>
            </a:r>
            <a:r>
              <a:rPr lang="en-US" dirty="0" err="1"/>
              <a:t>int</a:t>
            </a:r>
            <a:r>
              <a:rPr lang="en-US" baseline="0" dirty="0"/>
              <a:t> into a string but not all strings into an </a:t>
            </a:r>
            <a:r>
              <a:rPr lang="en-US" baseline="0" dirty="0" err="1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terms at a time</a:t>
            </a:r>
          </a:p>
          <a:p>
            <a:r>
              <a:rPr lang="en-US" dirty="0"/>
              <a:t>How can we fix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terms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2</a:t>
            </a:r>
          </a:p>
          <a:p>
            <a:pPr marL="228600" indent="-228600">
              <a:buAutoNum type="arabicParenR"/>
            </a:pPr>
            <a:r>
              <a:rPr lang="en-US" dirty="0"/>
              <a:t>13.5</a:t>
            </a:r>
          </a:p>
          <a:p>
            <a:pPr marL="228600" indent="-228600">
              <a:buAutoNum type="arabicParenR"/>
            </a:pPr>
            <a:r>
              <a:rPr lang="en-US" dirty="0"/>
              <a:t>11</a:t>
            </a:r>
          </a:p>
          <a:p>
            <a:pPr marL="228600" indent="-228600">
              <a:buAutoNum type="arabicParenR"/>
            </a:pPr>
            <a:r>
              <a:rPr lang="en-US" dirty="0"/>
              <a:t>abc12</a:t>
            </a:r>
          </a:p>
          <a:p>
            <a:pPr marL="228600" indent="-228600">
              <a:buAutoNum type="arabicParenR"/>
            </a:pPr>
            <a:r>
              <a:rPr lang="en-US" dirty="0"/>
              <a:t>abc3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 is slightly different too,</a:t>
            </a:r>
            <a:r>
              <a:rPr lang="en-US" baseline="0" dirty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fix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will wait for the user to input a number and then continue executing your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mr-IN" dirty="0"/>
              <a:t>–</a:t>
            </a:r>
            <a:r>
              <a:rPr lang="en-US" dirty="0"/>
              <a:t> save the same value and reuse it or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operator you might not have seen before is</a:t>
            </a:r>
            <a:r>
              <a:rPr lang="mr-IN" dirty="0"/>
              <a:t>…</a:t>
            </a:r>
            <a:r>
              <a:rPr lang="en-US" dirty="0"/>
              <a:t>. (%)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for integers</a:t>
            </a:r>
          </a:p>
          <a:p>
            <a:r>
              <a:rPr lang="en-US" dirty="0"/>
              <a:t>Now + is more versatile than you might expect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</a:t>
            </a:r>
            <a:r>
              <a:rPr lang="en-US" baseline="0" dirty="0"/>
              <a:t>e is some other weird behavior with operators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4</a:t>
            </a:r>
            <a:br>
              <a:rPr lang="en-US" altLang="x-none" dirty="0"/>
            </a:br>
            <a:r>
              <a:rPr lang="en-US" altLang="x-none" sz="3400" dirty="0"/>
              <a:t>Introduction to Java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1, 2.1-2.4, 3.1-3.4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}</a:t>
            </a: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console, and goes to the next line.</a:t>
            </a:r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output, and goes to the next line.</a:t>
            </a:r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print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		 print("world!");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>
                <a:latin typeface="Consolas" charset="0"/>
              </a:rPr>
              <a:t>println</a:t>
            </a:r>
            <a:r>
              <a:rPr lang="en-GB" altLang="x-none" sz="2600" dirty="0">
                <a:ea typeface="Arial" charset="0"/>
                <a:cs typeface="Arial" charset="0"/>
              </a:rPr>
              <a:t>, </a:t>
            </a:r>
            <a:r>
              <a:rPr lang="en-GB" altLang="x-none" sz="2600" dirty="0"/>
              <a:t>but does not go to the next line.</a:t>
            </a:r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192" y="2568"/>
            <a:chExt cx="2136" cy="456"/>
          </a:xfrm>
        </p:grpSpPr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=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= Boxes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name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an integer number</a:t>
            </a:r>
          </a:p>
          <a:p>
            <a:pPr algn="l"/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 decimal number</a:t>
            </a:r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b="1" dirty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 single character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much </a:t>
            </a:r>
            <a:r>
              <a:rPr lang="en-US" dirty="0"/>
              <a:t>do I weigh?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 </a:t>
            </a:r>
            <a:r>
              <a:rPr lang="mr-IN" sz="3200" b="1" dirty="0">
                <a:ea typeface="Arial" charset="0"/>
                <a:cs typeface="Arial" charset="0"/>
              </a:rPr>
              <a:t>–</a:t>
            </a:r>
            <a:r>
              <a:rPr lang="en-US" sz="3200" b="1" dirty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/>
              <a:t>How many</a:t>
            </a:r>
            <a:r>
              <a:rPr lang="en-US" sz="4000" dirty="0"/>
              <a:t> pets do I have?</a:t>
            </a:r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>
                <a:ea typeface="Arial" charset="0"/>
                <a:cs typeface="Arial" charset="0"/>
              </a:rPr>
              <a:t>–</a:t>
            </a:r>
            <a:r>
              <a:rPr lang="en-US" sz="3200" b="1" dirty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vs.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/>
              <a:t>How much </a:t>
            </a:r>
            <a:r>
              <a:rPr lang="en-US" sz="6400" dirty="0"/>
              <a:t>vs. </a:t>
            </a:r>
            <a:r>
              <a:rPr lang="en-US" sz="6400" i="1" dirty="0"/>
              <a:t>how many</a:t>
            </a:r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Bye, Karel!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will miss you.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Enjoy Java!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See you on the midterm       .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= 2;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num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>
                <a:latin typeface="Courier"/>
                <a:cs typeface="Courier"/>
              </a:rPr>
              <a:t>num</a:t>
            </a:r>
            <a:r>
              <a:rPr lang="en-US" sz="2400" dirty="0">
                <a:latin typeface="Courier"/>
                <a:cs typeface="Courier"/>
              </a:rPr>
              <a:t> = 5;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>
                <a:latin typeface="Courier"/>
                <a:cs typeface="Courier"/>
              </a:rPr>
              <a:t>fraction = 0.2;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a single letter</a:t>
            </a: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>
                <a:latin typeface="Courier"/>
                <a:cs typeface="Courier"/>
              </a:rPr>
              <a:t>letter = ‘c’;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isLove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>
                <a:latin typeface="Courier"/>
                <a:cs typeface="Courier"/>
              </a:rPr>
              <a:t>isLove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be declared/initialized in one statement.</a:t>
            </a:r>
            <a:endParaRPr lang="en-US" altLang="x-none" sz="2200" dirty="0"/>
          </a:p>
          <a:p>
            <a:pPr lvl="1"/>
            <a:r>
              <a:rPr lang="en-US" altLang="x-none" dirty="0"/>
              <a:t>This is probably the most commonly used declaration syntax.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i="1" dirty="0">
                <a:latin typeface="Consolas" charset="0"/>
              </a:rPr>
              <a:t>expression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tempF</a:t>
            </a:r>
            <a:r>
              <a:rPr lang="en-US" altLang="x-none" dirty="0">
                <a:latin typeface="Consolas" charset="0"/>
              </a:rPr>
              <a:t> = 98.6;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(12 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08003"/>
              </p:ext>
            </p:extLst>
          </p:nvPr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‘=‘ Means Assignment</a:t>
            </a: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Errors</a:t>
            </a:r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</a:p>
          <a:p>
            <a:pPr algn="l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b="1" i="1" dirty="0">
                <a:latin typeface="Courier"/>
                <a:cs typeface="Courier"/>
              </a:rPr>
              <a:t>message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</a:p>
          <a:p>
            <a:pPr algn="l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b="1" i="1" dirty="0">
                <a:latin typeface="Courier"/>
                <a:cs typeface="Courier"/>
              </a:rPr>
              <a:t>message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Variables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 dirty="0"/>
              <a:t>Use </a:t>
            </a:r>
            <a:r>
              <a:rPr lang="en-US" altLang="x-none" dirty="0">
                <a:latin typeface="Consolas" charset="0"/>
              </a:rPr>
              <a:t>+</a:t>
            </a:r>
            <a:r>
              <a:rPr lang="en-US" altLang="x-none" dirty="0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double temperature = (95 + 71 + 82.7) 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 average temp. was " </a:t>
            </a:r>
            <a:r>
              <a:rPr lang="en-US" altLang="x-none" b="1" dirty="0">
                <a:latin typeface="Consolas" charset="0"/>
              </a:rPr>
              <a:t>+ temperature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("There are "</a:t>
            </a:r>
            <a:r>
              <a:rPr lang="en-US" altLang="x-none" b="1" dirty="0">
                <a:latin typeface="Consolas" charset="0"/>
              </a:rPr>
              <a:t> + enrolled + </a:t>
            </a:r>
            <a:r>
              <a:rPr lang="en-US" altLang="x-none" dirty="0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 dirty="0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 average temp. was 82.9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Variables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combine literals or variables together into </a:t>
            </a:r>
            <a:r>
              <a:rPr lang="en-US" b="1" dirty="0"/>
              <a:t>expressions</a:t>
            </a:r>
            <a:r>
              <a:rPr lang="en-US" dirty="0"/>
              <a:t> using binary operators: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br>
              <a:rPr lang="en-US" altLang="x-none"/>
            </a:br>
            <a:br>
              <a:rPr lang="en-US" altLang="x-none" sz="900"/>
            </a:b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>
                <a:latin typeface="Courier"/>
                <a:cs typeface="Courier"/>
              </a:rPr>
              <a:t>println</a:t>
            </a:r>
            <a:r>
              <a:rPr lang="en-US" sz="68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>
                <a:latin typeface="Courier"/>
                <a:cs typeface="Courier"/>
              </a:rPr>
              <a:t>println</a:t>
            </a:r>
            <a:r>
              <a:rPr lang="en-US" sz="6800" dirty="0">
                <a:latin typeface="Courier"/>
                <a:cs typeface="Courier"/>
              </a:rPr>
              <a:t>(1 / 2);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FF0000"/>
                </a:solidFill>
              </a:rPr>
              <a:t>0!</a:t>
            </a: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The general rule is: </a:t>
            </a:r>
            <a:r>
              <a:rPr lang="en-US" dirty="0"/>
              <a:t>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Interactions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Convert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SuperKarel</a:t>
            </a:r>
            <a:r>
              <a:rPr lang="en-US" sz="2200" dirty="0"/>
              <a:t> Program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Integer Division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15 / 2.0 + 6      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 * 2 + 3 * 5 % 4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+ 2                       </a:t>
            </a:r>
            <a:r>
              <a:rPr lang="en-US" sz="4800" dirty="0">
                <a:solidFill>
                  <a:srgbClr val="FF0000"/>
                </a:solidFill>
              </a:rPr>
              <a:t>"abc12"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” + (1 + 2)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"abc3"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\_/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 “abc1”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\___/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Receipt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</a:t>
            </a:r>
            <a:r>
              <a:rPr lang="en-US" dirty="0" err="1"/>
              <a:t>ConsoleProgram</a:t>
            </a:r>
            <a:r>
              <a:rPr lang="en-US" dirty="0"/>
              <a:t> that calculates the tax, tip and total bill for us at a restaurant.</a:t>
            </a:r>
          </a:p>
          <a:p>
            <a:r>
              <a:rPr lang="en-US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Receipt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/>
              <a:t>Next time:</a:t>
            </a:r>
            <a:r>
              <a:rPr lang="en-US" altLang="x-none" sz="3600" dirty="0"/>
              <a:t> Control flow in Java</a:t>
            </a:r>
            <a:endParaRPr lang="en-US" altLang="x-none" sz="3600" b="1" dirty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Java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Java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7991</TotalTime>
  <Words>2680</Words>
  <Application>Microsoft Macintosh PowerPoint</Application>
  <PresentationFormat>On-screen Show (4:3)</PresentationFormat>
  <Paragraphs>755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Andale Mono</vt:lpstr>
      <vt:lpstr>Arial</vt:lpstr>
      <vt:lpstr>Calibri</vt:lpstr>
      <vt:lpstr>Consolas</vt:lpstr>
      <vt:lpstr>Courier</vt:lpstr>
      <vt:lpstr>Courier New</vt:lpstr>
      <vt:lpstr>Tahoma</vt:lpstr>
      <vt:lpstr>Verdana</vt:lpstr>
      <vt:lpstr>Wingdings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Precedence examples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924</cp:revision>
  <cp:lastPrinted>2017-06-29T08:28:54Z</cp:lastPrinted>
  <dcterms:created xsi:type="dcterms:W3CDTF">2008-06-28T20:57:21Z</dcterms:created>
  <dcterms:modified xsi:type="dcterms:W3CDTF">2019-07-10T21:06:58Z</dcterms:modified>
</cp:coreProperties>
</file>